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56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3675132-F1D0-41CB-B3B8-2DB886247223}" type="datetimeFigureOut">
              <a:rPr lang="pt-BR" smtClean="0"/>
              <a:t>27/07/2022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3B81B9-33AA-4E13-B69B-FC61451B18A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Lei de Diretrizes Orçamentárias</a:t>
            </a:r>
            <a:br>
              <a:rPr lang="pt-BR" dirty="0" smtClean="0"/>
            </a:br>
            <a:r>
              <a:rPr lang="pt-BR" dirty="0" smtClean="0"/>
              <a:t>2023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Audiência Pública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Fundamentação Legal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61342"/>
            <a:ext cx="8229600" cy="43251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1400" b="1" u="sng" dirty="0" smtClean="0"/>
              <a:t>Constituição Federal</a:t>
            </a:r>
          </a:p>
          <a:p>
            <a:pPr algn="just">
              <a:buNone/>
            </a:pPr>
            <a:r>
              <a:rPr lang="pt-BR" sz="1400" dirty="0" smtClean="0"/>
              <a:t>Art. 165. Leis de iniciativa do Poder Executivo estabelecerão:</a:t>
            </a:r>
          </a:p>
          <a:p>
            <a:pPr algn="just">
              <a:buNone/>
            </a:pPr>
            <a:r>
              <a:rPr lang="pt-BR" sz="1400" dirty="0" smtClean="0"/>
              <a:t>II - as diretrizes orçamentárias</a:t>
            </a:r>
            <a:r>
              <a:rPr lang="pt-BR" sz="1400" dirty="0" smtClean="0"/>
              <a:t>;</a:t>
            </a:r>
          </a:p>
          <a:p>
            <a:pPr algn="just">
              <a:buNone/>
            </a:pPr>
            <a:r>
              <a:rPr lang="pt-BR" sz="1400" dirty="0" smtClean="0"/>
              <a:t>§ </a:t>
            </a:r>
            <a:r>
              <a:rPr lang="pt-BR" sz="1400" dirty="0" smtClean="0"/>
              <a:t>2º A lei de diretrizes orçamentárias compreenderá as </a:t>
            </a:r>
            <a:r>
              <a:rPr lang="pt-BR" sz="1400" b="1" dirty="0" smtClean="0"/>
              <a:t>metas e prioridades </a:t>
            </a:r>
            <a:r>
              <a:rPr lang="pt-BR" sz="1400" dirty="0" smtClean="0"/>
              <a:t>da administração </a:t>
            </a:r>
            <a:r>
              <a:rPr lang="pt-BR" sz="1400" dirty="0" smtClean="0"/>
              <a:t>pública federal</a:t>
            </a:r>
            <a:r>
              <a:rPr lang="pt-BR" sz="1400" dirty="0" smtClean="0"/>
              <a:t>, incluindo as despesas de capital para o exercício financeiro subseqüente, </a:t>
            </a:r>
            <a:r>
              <a:rPr lang="pt-BR" sz="1400" b="1" dirty="0" smtClean="0"/>
              <a:t>orientará a elaboração da lei orçamentária anual</a:t>
            </a:r>
            <a:r>
              <a:rPr lang="pt-BR" sz="1400" dirty="0" smtClean="0"/>
              <a:t>, disporá sobre as alterações na legislação tributária e estabelecerá a política de aplicação das agências financeiras oficiais de fomento.</a:t>
            </a:r>
          </a:p>
          <a:p>
            <a:pPr algn="just"/>
            <a:endParaRPr lang="pt-BR" sz="1400" dirty="0" smtClean="0"/>
          </a:p>
          <a:p>
            <a:pPr algn="just">
              <a:buNone/>
            </a:pPr>
            <a:r>
              <a:rPr lang="pt-BR" sz="1400" b="1" u="sng" dirty="0" smtClean="0"/>
              <a:t>Lei de Responsabilidade Fiscal (Art. 4º)</a:t>
            </a:r>
          </a:p>
          <a:p>
            <a:pPr algn="just"/>
            <a:r>
              <a:rPr lang="pt-BR" sz="1400" dirty="0" smtClean="0"/>
              <a:t>equilíbrio </a:t>
            </a:r>
            <a:r>
              <a:rPr lang="pt-BR" sz="1400" dirty="0" smtClean="0"/>
              <a:t>entre receitas e despesas;</a:t>
            </a:r>
          </a:p>
          <a:p>
            <a:pPr algn="just"/>
            <a:r>
              <a:rPr lang="pt-BR" sz="1400" dirty="0" smtClean="0"/>
              <a:t>critérios </a:t>
            </a:r>
            <a:r>
              <a:rPr lang="pt-BR" sz="1400" dirty="0" smtClean="0"/>
              <a:t>e forma de limitação de empenho;</a:t>
            </a:r>
          </a:p>
          <a:p>
            <a:pPr algn="just"/>
            <a:r>
              <a:rPr lang="pt-BR" sz="1400" dirty="0" smtClean="0"/>
              <a:t>normas </a:t>
            </a:r>
            <a:r>
              <a:rPr lang="pt-BR" sz="1400" dirty="0" smtClean="0"/>
              <a:t>relativas ao controle de custos e à avaliação dos resultados dos programas</a:t>
            </a:r>
            <a:r>
              <a:rPr lang="pt-BR" sz="1400" dirty="0" smtClean="0"/>
              <a:t>;</a:t>
            </a:r>
          </a:p>
          <a:p>
            <a:pPr algn="just"/>
            <a:r>
              <a:rPr lang="pt-BR" sz="1400" dirty="0" smtClean="0"/>
              <a:t> </a:t>
            </a:r>
            <a:r>
              <a:rPr lang="pt-BR" sz="1400" dirty="0" smtClean="0"/>
              <a:t>demais condições e exigências para transferências de recursos a entidades;</a:t>
            </a:r>
          </a:p>
          <a:p>
            <a:pPr algn="just"/>
            <a:r>
              <a:rPr lang="pt-BR" sz="1400" b="1" dirty="0" smtClean="0"/>
              <a:t>A</a:t>
            </a:r>
            <a:r>
              <a:rPr lang="pt-BR" sz="1400" b="1" dirty="0" smtClean="0"/>
              <a:t>nexo </a:t>
            </a:r>
            <a:r>
              <a:rPr lang="pt-BR" sz="1400" b="1" dirty="0" smtClean="0"/>
              <a:t>Metas Fiscais</a:t>
            </a:r>
            <a:r>
              <a:rPr lang="pt-BR" sz="1400" dirty="0" smtClean="0"/>
              <a:t>, de resultados nominal e primário e montante da dívida pública; avaliação do cumprimento das metas relativas ao ano anterior; evolução do patrimônio líquido; origem e a aplicação dos recursos obtidos com a alienação de ativos; avaliação da situação financeira e atuarial; renúncia de receita e da margem de expansão das despesas obrigatórias de caráter continuado.</a:t>
            </a:r>
          </a:p>
          <a:p>
            <a:pPr algn="just"/>
            <a:r>
              <a:rPr lang="pt-BR" sz="1400" b="1" dirty="0" smtClean="0"/>
              <a:t>A</a:t>
            </a:r>
            <a:r>
              <a:rPr lang="pt-BR" sz="1400" b="1" dirty="0" smtClean="0"/>
              <a:t>nexo </a:t>
            </a:r>
            <a:r>
              <a:rPr lang="pt-BR" sz="1400" b="1" dirty="0" smtClean="0"/>
              <a:t>de Riscos Fiscais</a:t>
            </a:r>
            <a:r>
              <a:rPr lang="pt-BR" sz="1400" dirty="0" smtClean="0"/>
              <a:t>, onde serão avaliados os passivos contingentes e outros riscos capazes de afetar as contas públicas, informando as providências a serem tomadas, caso se concretizem.</a:t>
            </a:r>
          </a:p>
          <a:p>
            <a:pPr>
              <a:buNone/>
            </a:pP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Previsão de Receitas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1571612"/>
          <a:ext cx="8429686" cy="4824000"/>
        </p:xfrm>
        <a:graphic>
          <a:graphicData uri="http://schemas.openxmlformats.org/drawingml/2006/table">
            <a:tbl>
              <a:tblPr/>
              <a:tblGrid>
                <a:gridCol w="2143140"/>
                <a:gridCol w="898078"/>
                <a:gridCol w="898078"/>
                <a:gridCol w="898078"/>
                <a:gridCol w="898078"/>
                <a:gridCol w="898078"/>
                <a:gridCol w="898078"/>
                <a:gridCol w="898078"/>
              </a:tblGrid>
              <a:tr h="144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CONTAS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ARRECADADA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ARRECADADA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ARRECADADA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REESTIMADO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PROJETADO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PROJETADO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PROJETADO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CONSOLIDADAS ANUAIS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2019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2020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2021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2022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2023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2024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2025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RECEITAS CORRENTES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235.798.446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248.048.399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314.725.928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331.001.235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346.801.800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360.832.700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376.585.600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Impostos, Taxas e </a:t>
                      </a:r>
                      <a:r>
                        <a:rPr lang="pt-BR" sz="9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Contrib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.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de Melhoria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35.466.657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41.960.895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47.235.472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55.597.808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55.690.000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59.655.000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61.560.000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Contribuições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12.010.240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8.714.064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14.872.900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16.268.708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17.364.000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18.421.000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17.625.000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Receita Patrimonial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10.816.695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12.955.710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8.404.877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25.795.177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30.645.800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26.787.700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27.870.600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Receita de Serviços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180.140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501.141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7.746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11.033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Correntes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173.407.014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176.140.396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239.823.686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228.825.761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238.449.000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251.195.000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264.626.000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da União </a:t>
                      </a:r>
                    </a:p>
                  </a:txBody>
                  <a:tcPr marL="47526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55.835.232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62.243.819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81.542.965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82.174.765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84.516.000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88.305.000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92.316.000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Cota-Parte e Extra do FPM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32.242.567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34.933.661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44.687.613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48.398.952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51.100.000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53.700.000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56.400.000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Cota-Parte do ITR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1.776.812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1.575.706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1.664.000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1.749.000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1.836.000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 de Recursos do SUS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18.844.539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19.442.073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29.302.770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24.951.230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24.818.000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25.219.000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25.631.000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de Recursos do FNAS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720.417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1.189.816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657.706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862.712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951.000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951.000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951.000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de Recursos do FNDE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3.001.484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2.785.357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2.933.470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3.379.354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3.562.000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3.717.000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3.879.000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Outras Transferências da União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1.026.225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3.892.912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2.184.595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3.006.811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2.421.000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2.969.000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3.619.000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dos Estados</a:t>
                      </a:r>
                    </a:p>
                  </a:txBody>
                  <a:tcPr marL="47526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91.185.101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85.174.892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119.711.805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108.196.944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112.663.000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117.896.000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123.291.000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Cota-Parte do ICMS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75.374.944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68.402.057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93.956.070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82.769.673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87.396.000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91.853.000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96.446.000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Cota-Parte do IPVA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9.041.932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9.481.934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11.936.836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13.164.684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13.901.000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14.610.000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15.341.000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Cota-Parte do IPI - Municípios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1.101.077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1.016.476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1.011.795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1.119.910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1.183.000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1.243.000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1.305.000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 de Recursos do FES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5.066.936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5.813.728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12.542.751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10.747.688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9.805.000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9.805.000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9.805.000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Outras Transferências dos Estados</a:t>
                      </a:r>
                    </a:p>
                  </a:txBody>
                  <a:tcPr marL="142578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600.211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460.697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264.353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394.989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378.000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385.000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394.000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de Recursos do FUNDEB</a:t>
                      </a:r>
                    </a:p>
                  </a:txBody>
                  <a:tcPr marL="47526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26.002.166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28.343.219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37.929.604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38.009.058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40.800.000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44.500.000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48.500.000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Outras Transferências</a:t>
                      </a:r>
                    </a:p>
                  </a:txBody>
                  <a:tcPr marL="47526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384.516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378.465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639.312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444.993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470.000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494.000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519.000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Outras Receitas Correntes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3.917.700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7.776.194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4.381.246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4.502.748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4.644.000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4.765.000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4.895.000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RECEITAS DE CAPITAL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3.482.643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7.329.339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1.666.473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3.560.226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8.197.000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14.982.300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3.478.000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Operações de Crédito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1.175.741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4.330.292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170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2.700.000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9.300.000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Alienação de Bens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858.060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1.192.979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420.000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Transferências de Capital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2.257.180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2.966.725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772.594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2.219.356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5.077.000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5.682.300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3.478.000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Outras Receitas de Capital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49.721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32.322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35.649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147.891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                -   </a:t>
                      </a: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RECEITAS INTRAORÇAMENTÁRIAS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34.746.493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33.180.804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  36.306.352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43.201.087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45.139.000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51.892.000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 54.768.000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( R ) DEDUÇÕES DA RECEITA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(24.976.196)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(24.961.762)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(33.169.805)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(30.712.161)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(31.637.800)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(33.207.000)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(34.831.600)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TOTAL DAS RECEITAS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249.051.385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263.596.780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 319.528.948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347.050.388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368.500.000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394.500.000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ea typeface="Cambria" pitchFamily="18" charset="0"/>
                        </a:rPr>
                        <a:t>   400.000.000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j-lt"/>
                        <a:ea typeface="Cambria" pitchFamily="18" charset="0"/>
                      </a:endParaRPr>
                    </a:p>
                  </a:txBody>
                  <a:tcPr marL="5281" marR="5281" marT="52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Despesas por Natureza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00034" y="1857364"/>
          <a:ext cx="8215369" cy="3500460"/>
        </p:xfrm>
        <a:graphic>
          <a:graphicData uri="http://schemas.openxmlformats.org/drawingml/2006/table">
            <a:tbl>
              <a:tblPr/>
              <a:tblGrid>
                <a:gridCol w="1857388"/>
                <a:gridCol w="908283"/>
                <a:gridCol w="908283"/>
                <a:gridCol w="908283"/>
                <a:gridCol w="908283"/>
                <a:gridCol w="908283"/>
                <a:gridCol w="908283"/>
                <a:gridCol w="908283"/>
              </a:tblGrid>
              <a:tr h="1670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CONTAS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PAGA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PAGA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PAGA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PAGA(</a:t>
                      </a:r>
                      <a:r>
                        <a:rPr lang="pt-BR" sz="105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Estim</a:t>
                      </a:r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PROJETADO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PROJETADO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PROJETADO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1670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CONSOLIDADAS ANUAIS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2019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2020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2024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2025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DESPESAS CORRENTES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206.670.102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219.510.999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265.725.995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304.750.605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325.824.300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343.810.900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359.111.700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Pessoal E Encargos Sociais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129.683.564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134.964.207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149.128.461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170.378.309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191.903.200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207.832.400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219.153.500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Juros E Encargos Da Dívida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942.944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1.236.403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1.338.819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1.286.230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1.282.700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1.271.100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1.042.400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Outras Despesas Correntes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76.043.595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83.310.389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115.258.714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133.086.066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132.638.400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134.707.400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138.915.800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DESPESAS DE CAPITAL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12.095.951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13.217.446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11.555.970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24.171.156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26.565.700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31.799.100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19.988.300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Investimentos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10.713.901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11.668.685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7.902.476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20.442.796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22.822.300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28.062.100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18.275.200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Inversões Financeiras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Amortização Da Dívida Pública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1.382.049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1.548.761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3.653.494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3.728.361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3.742.400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3.736.000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1.712.100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RESERVA DE CONTINGÊNCIA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16.110.000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18.890.000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20.900.000 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6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TOTAL DAS DESPESAS </a:t>
                      </a: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192.176.050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218.766.052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277.281.965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328.921.762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368.500.000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394.500.000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400.000.000 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607" marR="6607" marT="6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Despesas por Programas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28596" y="1500174"/>
          <a:ext cx="8358248" cy="5072094"/>
        </p:xfrm>
        <a:graphic>
          <a:graphicData uri="http://schemas.openxmlformats.org/drawingml/2006/table">
            <a:tbl>
              <a:tblPr/>
              <a:tblGrid>
                <a:gridCol w="3000396"/>
                <a:gridCol w="1025252"/>
                <a:gridCol w="366931"/>
                <a:gridCol w="2965535"/>
                <a:gridCol w="1000134"/>
              </a:tblGrid>
              <a:tr h="2817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PROGRAMA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VALOR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PROGRAMA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VALOR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ATENÇÃO PRIMÁRIA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18.610.000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DESPORTO E LAZER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4.685.000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ATENÇÃO ESPECIALIZADA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64.180.000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CULTURA E TURISMO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2.875.000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ASSISTÊNCIA FARMACÊUTICA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3.500.000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INOVAÇÃO E DESENVOLVIMENTO MUNICIPAL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3.830.000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VIGILÂNCIA EM SAÚDE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6.610.000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HABITAÇÃO E URBANISMO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5.240.000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GESTÃO DO SUS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4.100.000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DESENVOLVIMENTO RURAL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2.745.000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EDUCAÇÃO INFANTIL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33.025.000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TRÂNSITO E MOBILIDADE URBANA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19.470.000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ENSINO FUNDAMENTAL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34.790.000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SANEAMENTO BÁSICO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9.110.000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EDUCAÇÃO ESPECIAL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2.900.000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QUALIDADE AMBIENTAL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4.095.000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APOIO AO ALUNO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2.800.000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ILUMINAÇÃO PÚBLICA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3.750.000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GESTÃO EDUCACIONAL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5.910.000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BEM-ESTAR ANIMAL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1.080.000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GESTÃO DO SUAS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1.840.000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GOVERNANÇA E TRANSPARÊNCIA PÚBLICA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11.840.000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PROTEÇÃO SOCIAL BÁSICA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2.240.000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GESTÃO FINANCEIRA E PATRIMONIAL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4.615.000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PROTEÇÃO SOCIAL ESPECIAL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5.790.000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ADMINISTRAÇÃO TRIBUTÁRIA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3.585.000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GESTÃO DE BENEFÍCIOS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710.000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AÇÃO LEGISLATIVA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6.300.000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SEGURANÇA ALIMENTAR E NUTRICIONAL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2.470.000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PREVIDÊNCIA DO SERVIDOR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54.700.000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DEFESA, PROMOÇÃO E GARANTIA DE DIREITOS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1.505.000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SAÚDE E ASSISTÊNCIA DO SERVIDOR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9.980.000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78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SEGURANÇA PÚBLICA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750.000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ENCARGOS ESPECIAIS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28.870.000 </a:t>
                      </a:r>
                    </a:p>
                  </a:txBody>
                  <a:tcPr marL="7723" marR="7723" marT="7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Despesas por Órgão 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596" y="1643048"/>
          <a:ext cx="8215369" cy="4786350"/>
        </p:xfrm>
        <a:graphic>
          <a:graphicData uri="http://schemas.openxmlformats.org/drawingml/2006/table">
            <a:tbl>
              <a:tblPr/>
              <a:tblGrid>
                <a:gridCol w="705111"/>
                <a:gridCol w="5938623"/>
                <a:gridCol w="1571635"/>
              </a:tblGrid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CÓD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ÓRGÃO/SECRETARIA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CÂMARA MUNICIPAL DE VEREADORES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 6.300.000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GERAL DO GOVERNO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11.300.000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DA ADMINISTRAÇÃO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 7.200.000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DA FAZENDA E ARRECADAÇÃO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8.200.000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DE EDUCAÇÃO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84.600.000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DE OBRAS E SERVIÇOS URBANOS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28.900.000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DA SAÚDE E VIGILÂNCIA SANITÁRIA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97.000.000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DE PLANEJAMENTO, URBANISMO E OBRAS PÚBLICAS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3.550.000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DE DESENVOLVIMENTO E MOBILIDADE URBANA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14.600.000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DE DESENVOLVIMENTO SOCIAL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12.000.000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SECRETARIA MUNICIPAL DE AGRICULTURA E SERVIÇOS RURAIS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 1.200.000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FUNDESCAR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   100.000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CAPSEM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10.150.000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PREVICARAZINHO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71.000.000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1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99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ENCARGOS GERAIS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12.400.000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VALOR TOTAL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368.500.000 </a:t>
                      </a:r>
                    </a:p>
                  </a:txBody>
                  <a:tcPr marL="8298" marR="8298" marT="8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Obras em Andamento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1500174"/>
          <a:ext cx="8429684" cy="4896000"/>
        </p:xfrm>
        <a:graphic>
          <a:graphicData uri="http://schemas.openxmlformats.org/drawingml/2006/table">
            <a:tbl>
              <a:tblPr/>
              <a:tblGrid>
                <a:gridCol w="728812"/>
                <a:gridCol w="3200278"/>
                <a:gridCol w="500066"/>
                <a:gridCol w="714380"/>
                <a:gridCol w="905092"/>
                <a:gridCol w="384937"/>
                <a:gridCol w="384937"/>
                <a:gridCol w="384937"/>
                <a:gridCol w="384937"/>
                <a:gridCol w="841308"/>
              </a:tblGrid>
              <a:tr h="14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Código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IDENTIFICAÇÃO DAS AÇÕES</a:t>
                      </a:r>
                      <a:b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(empreendimentos)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Ano de Início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Situação LDO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Valor do </a:t>
                      </a:r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Projeto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Execução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Recursos </a:t>
                      </a:r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2023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44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GERAL DO GOVERNO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8.768.840,50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3.627.536,20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IMPLANTAÇÃO DE COMPLEXO ESPORTIVO MULTIUSO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7.568.840,50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3.027.536,20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012342/2020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Construção de um Ginásio de Esportes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7.568.840,50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3.027.536,20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URBANIZAÇÃO DE OCUPAÇÕES HABITACIONAIS IRREGULARES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1.200.000,00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Habitação Interesse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1.200.000,00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RECUPERAÇÃO E MANUTENÇÃO DO PATRIMÔNIO DESPORTIVO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1.200.000,00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Etapa II - Quadra de Esportes Operária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Etapa II - Quadra de Esportes Oriental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MUNICIPAL DA ADMINISTRAÇÃO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10.020.000,00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2.020.000,00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MANUTENÇÃO DO CENTRO ADMINISTRATIVO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Reforma Sanitário Seplan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DO CENTRO ADMINISTRATIVO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10.000.000,00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do Centro Administrativo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10.000.000,00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DE EDUCAÇÃO E CULTURA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7.770.358,19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2.262.048,85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DE ESCOLAS DE EDUCAÇÃO INFANTIL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1.524.348,91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TC 06026/2013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EMEI Padre Gildo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Paralisado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1.524.348,91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AMPLIAÇÃO/REFORMA DE EMEIS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3.262.537,99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1.452.048,85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Ampliação da EMEI Leonel de Moura Brizola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Concluído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329.770,64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EMEI Arthur Milton Arnold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626.480,50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62.648,05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Ampliação da EMEI Dr. Ataídes Conceição Osório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510.000,00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Ampliação da EMEI Loreno Graeff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1.006.286,85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704.400,80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Reforma telhado e brinquedoteca - EMEI Kênia Setti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75.000,00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Reforma e ampliação EMEI Esperança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PPCI EMEI Princesinha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100.000,00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DE QUADRAS NAS EMEFS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2.863.471,29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690.000,00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Quadra de Esportes - EMEF Políbio do Vale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Paralisado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214.054,78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Quadra de Esportes - EMEF Alfredo Scherer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Concluído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625.946,99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Quadra de Esportes - EMEF Pedro Vargas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Concluído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573.469,52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Quadra de Esportes - EMEF Getúlio Vargas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800.000,00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560.000,00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Quadra de Esportes - EMEF Rufino Leal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650.000,00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130.000,00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MANUTENÇÃO DO MUSEU REGIONAL OLÍVIO OTTO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PPCI Museu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120.000,00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Obras em Andamento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28596" y="1500174"/>
          <a:ext cx="8429684" cy="3921600"/>
        </p:xfrm>
        <a:graphic>
          <a:graphicData uri="http://schemas.openxmlformats.org/drawingml/2006/table">
            <a:tbl>
              <a:tblPr/>
              <a:tblGrid>
                <a:gridCol w="716355"/>
                <a:gridCol w="3212735"/>
                <a:gridCol w="500066"/>
                <a:gridCol w="642942"/>
                <a:gridCol w="873137"/>
                <a:gridCol w="378356"/>
                <a:gridCol w="378356"/>
                <a:gridCol w="378356"/>
                <a:gridCol w="378356"/>
                <a:gridCol w="971025"/>
              </a:tblGrid>
              <a:tr h="14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Código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IDENTIFICAÇÃO DAS AÇÕES</a:t>
                      </a:r>
                      <a:b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(empreendimentos)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Ano de Início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Situação LDO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Valor do </a:t>
                      </a:r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Projeto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Execução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Recursos </a:t>
                      </a:r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2023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44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MUNICIPAL DE OBRAS E SERVIÇOS URBANOS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42.852.064,01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6.035.337,02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SERVIÇOS DE DESTINAÇÃO FINAL DE RESÍDUOS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Retaludamento do Aterro do Sanitário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REVITALIZAÇÃO DE PRAÇAS MUNICIPAIS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2.185.019,00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1.465.019,00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Manutenção e revitalização da Praça Albino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Hillebrand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1.200.000,00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480.000,00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Revitalização das Praças: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Levino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Junges, Mirian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Petry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, Ouro Preto e Soldado Adriano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985.019,00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985.019,00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MANUTENÇÃO DE VIAS PÚBLICAS URBANAS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12.299.392,71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576.147,38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Revitalização e recapeamento asfáltico Avenida Pátria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3.168.737,24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316.873,72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Revitalização e recapeamento asfáltico Avenida São Bento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2.592.736,51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259.273,65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53/22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Revitalização e recapeamento asfáltico Avenida Flores da Cunha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6.537.918,96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PAVIMENTAÇÃO DE VIAS PÚBLICAS COM CBUQ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26.367.652,30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3.394.170,65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Pavimentação </a:t>
                      </a:r>
                      <a:r>
                        <a:rPr lang="pt-BR" sz="8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asfáltica</a:t>
                      </a: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com CBUQ </a:t>
                      </a: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Av. Mal 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Castelo Branco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3.792.331,11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1.896.165,56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Implantação de pavimentação asfáltica com CBUQ diversas ruas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7.554.562,81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698.005,09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Implantação de pavimentação asfáltica com CBUQ diversas ruas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8.000.000,00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800.000,00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98/21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Implantação de pavimentação asfáltica com CBUQ diversas ruas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1.640.625,20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99/21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Implantação de pavimentação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asfáltica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com CBUQ diversas ruas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4.762.701,22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Reperfilagem asfáltica com CBUQ ruas: Marcilio Dias, Dom Pedro II, Padre Luiz Guanella, Juvenal Oliveira, João Neri Domingos, Barão De Antonina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617.431,96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MUNICIPAL DA SAÚDE E VIGILÂNCIA SANITÁRIA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2.940.351,66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685.000,00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MANUTENÇÃO UNIDADES DE ESTRATÉGIA SAÚDE DA FAMÍLIA - ESF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175.000,00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Reformas em 07 Unidades Básicas de Saúde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175.000,00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DE UNIDADES BÁSICAS DE SAÚDE - UBS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2.440.351,66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510.000,00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Unidade Básica de Saúde Nova - Medianeira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Concluído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940.351,66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Unidade Básica de Saúde Nova - Floresta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900.000,00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450.000,00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/>
          <a:lstStyle/>
          <a:p>
            <a:r>
              <a:rPr lang="pt-BR" dirty="0" smtClean="0"/>
              <a:t>Obras em Andamento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596" y="1500174"/>
          <a:ext cx="8358246" cy="4770829"/>
        </p:xfrm>
        <a:graphic>
          <a:graphicData uri="http://schemas.openxmlformats.org/drawingml/2006/table">
            <a:tbl>
              <a:tblPr/>
              <a:tblGrid>
                <a:gridCol w="722584"/>
                <a:gridCol w="3135068"/>
                <a:gridCol w="500066"/>
                <a:gridCol w="642942"/>
                <a:gridCol w="996273"/>
                <a:gridCol w="381646"/>
                <a:gridCol w="381646"/>
                <a:gridCol w="381646"/>
                <a:gridCol w="381646"/>
                <a:gridCol w="834729"/>
              </a:tblGrid>
              <a:tr h="142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Código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IDENTIFICAÇÃO DAS AÇÕES</a:t>
                      </a:r>
                      <a:b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(empreendimentos)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Ano de Início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Situação LDO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Valor do </a:t>
                      </a:r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Projeto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Execução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Recursos </a:t>
                      </a:r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2023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604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DE DESENVOLVIMENTO E MOBILIDADE URBANA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20.076.150,94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5.660.324,56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REVITALIZAÇÃO DO PARQUE MUNICIPAL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Obras de Adequações no Parque Municipal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150.000,00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IMPLEMENTAR CICLOVIAS, CICLOFAIXAS E PISTA DE CAMINHADA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12.000.000,00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3.600.000,00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Parque Linear Via Férrea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12.000.000,00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3.600.000,00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INFRAESTRUTURA DE DISTRITOS INDUSTRIAIS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7.776.150,94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1.910.324,56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30/22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Trevo de acesso ao Distrito Industrial Carlos Augusto Fritz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7.173.882,15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73,4%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1.910.324,56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Terraplenagem para acesso ao Distrito Iron Albuquerque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325.785,60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4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73/22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de rede convencional trifásica em média tensão no Distrito Iron Albuquerque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276.483,19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SECRETARIA DA AGRICULTURA E SERVIÇOS RURAIS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1.227.294,58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280.260,00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LEVAR ÁGUA A COMUNIDADE RURAL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1.159.534,58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212.500,00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53/21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Rede de Abastecimento de Água Potável - Comunidade Colônia Dona Júlia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174.442,65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53/21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Rede de Abastecimento de Água Potável - Comunidade Passo do Capoeira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176.750,98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84/21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Instalação de Poço Artesiano - Mata Cobra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Concluído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18.280,90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Contrato 25/22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Instalação de Poço Artesiano - Pinheiro Marcado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Em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40.060,05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Rede de Abastecimento de Água Potável - Mata Cobra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125.000,00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Rede de Abastecimento de Água Potável - Pinheiro Marcado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62.500,00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Rede de Abastecimento de Água Potável - Santa Catarina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250.000,00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25.000,00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2315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FOMENTO A AGRICULTURA FAMILIAR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67.760,00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67.760,00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Construção de Micro-açúdes para piscicultura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67.760,00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67.760,00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ENCARGOS GERAIS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570.890,42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85.829,40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0033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MANUTENÇÃO DE IMÓVEIS EM DESUSO OU CEDIDOS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570.890,42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  85.829,40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Alojamento Aeroclube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287.403,62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57.480,72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Reforma ACADEV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Novo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 283.486,80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   28.348,68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8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TOTAL DE RECURSOS À PRIORIZAR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94.225.950,30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20.656.336,03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</TotalTime>
  <Words>2701</Words>
  <Application>Microsoft Office PowerPoint</Application>
  <PresentationFormat>Apresentação na tela (4:3)</PresentationFormat>
  <Paragraphs>1328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Urbano</vt:lpstr>
      <vt:lpstr>Lei de Diretrizes Orçamentárias 2023</vt:lpstr>
      <vt:lpstr>Fundamentação Legal</vt:lpstr>
      <vt:lpstr>Previsão de Receitas</vt:lpstr>
      <vt:lpstr>Despesas por Natureza</vt:lpstr>
      <vt:lpstr>Despesas por Programas</vt:lpstr>
      <vt:lpstr>Despesas por Órgão </vt:lpstr>
      <vt:lpstr>Obras em Andamento</vt:lpstr>
      <vt:lpstr>Obras em Andamento</vt:lpstr>
      <vt:lpstr>Obras em Andamento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de Diretrizes Orçamentárias 2023</dc:title>
  <dc:creator>Usuario</dc:creator>
  <cp:lastModifiedBy>Usuario</cp:lastModifiedBy>
  <cp:revision>8</cp:revision>
  <dcterms:created xsi:type="dcterms:W3CDTF">2022-07-27T18:32:43Z</dcterms:created>
  <dcterms:modified xsi:type="dcterms:W3CDTF">2022-07-27T19:56:10Z</dcterms:modified>
</cp:coreProperties>
</file>