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6" r:id="rId4"/>
    <p:sldId id="277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614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754" y="88438"/>
            <a:ext cx="942975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2628402" y="1522664"/>
            <a:ext cx="57796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400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ESTADO DO RIO GRANDE DO SUL </a:t>
            </a:r>
            <a:endParaRPr lang="pt-BR" sz="600" dirty="0"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MUNICÍPIO DE CARAZINHO </a:t>
            </a:r>
            <a:endParaRPr lang="pt-BR" sz="800" dirty="0">
              <a:latin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70240" y="306154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PLOA</a:t>
            </a:r>
          </a:p>
          <a:p>
            <a:pPr algn="ctr"/>
            <a:r>
              <a:rPr lang="pt-BR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endParaRPr lang="pt-BR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30774" y="5000538"/>
            <a:ext cx="377493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ORÇAMENTO DO </a:t>
            </a:r>
            <a:r>
              <a:rPr lang="pt-BR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MUNICÍPIO</a:t>
            </a:r>
          </a:p>
          <a:p>
            <a:pPr algn="ctr"/>
            <a:r>
              <a:rPr lang="pt-BR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EXERCÍCIO </a:t>
            </a:r>
            <a:r>
              <a:rPr lang="pt-BR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FINANCEIRO </a:t>
            </a:r>
            <a:r>
              <a:rPr lang="pt-BR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2022</a:t>
            </a:r>
            <a:endParaRPr lang="pt-BR" b="1" dirty="0" smtClea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/>
            <a:r>
              <a:rPr lang="pt-BR" sz="1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PROJETO </a:t>
            </a:r>
            <a:r>
              <a:rPr lang="pt-BR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 LEI ORÇAMENTÁRIA </a:t>
            </a:r>
            <a:endParaRPr lang="pt-BR" sz="9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470240" y="201510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</a:t>
            </a:r>
            <a:endParaRPr lang="pt-BR" sz="3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91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Receita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15075" y="1425038"/>
          <a:ext cx="11779002" cy="4750417"/>
        </p:xfrm>
        <a:graphic>
          <a:graphicData uri="http://schemas.openxmlformats.org/drawingml/2006/table">
            <a:tbl>
              <a:tblPr/>
              <a:tblGrid>
                <a:gridCol w="3336699"/>
                <a:gridCol w="788003"/>
                <a:gridCol w="3385950"/>
                <a:gridCol w="788003"/>
                <a:gridCol w="2692344"/>
                <a:gridCol w="788003"/>
              </a:tblGrid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CORRENTES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306.325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Transferências Correntes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216.998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Impostos, Taxas e Contribuições Melhoria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47.122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Transferências da União e Entidades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76.207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IRRF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6.930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e Exta do FPM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46.000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IPTU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12.441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Cota-Parte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 ITR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1.556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ITBI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6.000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Transferências do SUS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22.832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ISS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13.288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Transferências do FNAS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951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DE CAPITAL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4.878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Taxas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8.462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Transferências do FNDE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2.937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Operações de Crédito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-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Contribuição de Melhoria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Outras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Transferências da União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1.931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Alienação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Bens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1.203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Contribuições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16.184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Participação na Receita dos Estados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105.571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Transferências de Capital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3.675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Contribuição - RPPS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7.875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Cota-Parte do ICMS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83.700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Outras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de Capital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-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Contribuição - CAPSEM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4.325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do IPVA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10.800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INTRAORÇAMENTÁRIAS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42.777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Contribuição Iluminação Pública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3.598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do IPI - Municípios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1.180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(R) DEDUÇÕES DA RECEITA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 28.980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Patrimonial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22.277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Transferência do FES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9.602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 TOTAL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325.000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Remuneração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Depósitos Bancários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1.057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Transferências de Recursos do FUNDEB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34.800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Remuneração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dos Recursos do RPPS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17.478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Outras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Transferências Correntes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420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Dividendos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1.200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Outras Receitas Correntes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3.736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Outras Receitas Patrimoniais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2.542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Compensações Financeiras RGPS e RPPS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2.291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6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de Serviços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8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Outras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Correntes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1.445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 por Natureza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88769" y="1851284"/>
          <a:ext cx="8597735" cy="4739520"/>
        </p:xfrm>
        <a:graphic>
          <a:graphicData uri="http://schemas.openxmlformats.org/drawingml/2006/table">
            <a:tbl>
              <a:tblPr/>
              <a:tblGrid>
                <a:gridCol w="6387582"/>
                <a:gridCol w="2210153"/>
              </a:tblGrid>
              <a:tr h="39496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Descrição da Despesa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949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Previsto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DESPESAS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287.495.400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Pessoal e Encargos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169.278.100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Juros e Encargos da Dívida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1.258.000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Outras Despesas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116.959.300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DESPESAS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20.194.600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Investimentos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16.524.500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Inversões Financeiras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Amortização da Dívida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3.669.100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RESERVA CONTINGÊNCIA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17.310.000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DESPESA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325.000.000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 por Órgão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52714" y="1911930"/>
          <a:ext cx="8886290" cy="4512616"/>
        </p:xfrm>
        <a:graphic>
          <a:graphicData uri="http://schemas.openxmlformats.org/drawingml/2006/table">
            <a:tbl>
              <a:tblPr/>
              <a:tblGrid>
                <a:gridCol w="762696"/>
                <a:gridCol w="6141244"/>
                <a:gridCol w="1982350"/>
              </a:tblGrid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CÓD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ÓRGÃO/SECRETARIA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2022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CÂMARA MUNICIPAL DE VEREADORES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5.500.000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GERAL DO GOVERNO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8.500.000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DA ADMINISTRAÇÃO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5.450.000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DA FAZENDA E ARRECADAÇÃO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6.300.000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EDUCAÇÃO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73.060.000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OBRAS E SERVIÇOS URBANOS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20.250.000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DA SAÚDE E VIGILÂNCIA SANITÁRIA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81.000.000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PLANEJAMENTO, URBANISMO E OBRAS PÚBLICAS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2.700.000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DESENVOLVIMENTO E MOBILIDADE URBANA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14.000.000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DESENVOLVIMENTO SOCIAL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9.200.000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AGRICULTURA E SERVIÇOS RURAIS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   940.000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FUNDESCAR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   100.000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CAPSEM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  9.300.000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PREVICARAZINHO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66.700.000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ENCARGOS GERAIS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   22.000.000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VALOR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     325.000.000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 por Programa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22120" y="1339443"/>
          <a:ext cx="8778139" cy="5355611"/>
        </p:xfrm>
        <a:graphic>
          <a:graphicData uri="http://schemas.openxmlformats.org/drawingml/2006/table">
            <a:tbl>
              <a:tblPr/>
              <a:tblGrid>
                <a:gridCol w="1314719"/>
                <a:gridCol w="5233139"/>
                <a:gridCol w="2230281"/>
              </a:tblGrid>
              <a:tr h="269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EIXO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PROGRAMA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VALOR 2022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9007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SOCIAL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ATENÇÃO PRIMÁRIA 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12.380.000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00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ATENÇÃO ESPECIALIZADA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55.680.000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ASSISTÊNCIA FARMACÊUTICA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3.350.000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VIGILÂNCIA EM SAÚDE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4.040.000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ENFRENTAMENTO DA COVID-19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1.000.000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GESTÃO DO SUS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4.550.000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00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EDUCAÇÃO INFANTIL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28.610.000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00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ENSINO FUNDAMENTAL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29.310.000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EDUCAÇÃO ESPECIAL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2.550.000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APOIO AO ALUNO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2.170.000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GESTÃO EDUCACIONAL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5.610.000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GESTÃO DO SUAS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1.100.000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PROTEÇÃO SOCIAL BÁSICA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1.770.000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PROTEÇÃO SOCIAL ESPECIAL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4.415.000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GESTÃO DE BENEFÍCIOS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590.000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SEGURANÇA ALIMENTAR E NUTRICIONAL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2.375.000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DEFESA, PROMOÇÃO E GARANTIA DE DIREITOS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1.300.000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SEGURANÇA PÚBLICA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930.000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DESPORTO E LAZER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3.920.000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CULTURA E TURISMO</a:t>
                      </a: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2.700.000 </a:t>
                      </a: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 por Programa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22120" y="1339443"/>
          <a:ext cx="8778141" cy="4385415"/>
        </p:xfrm>
        <a:graphic>
          <a:graphicData uri="http://schemas.openxmlformats.org/drawingml/2006/table">
            <a:tbl>
              <a:tblPr/>
              <a:tblGrid>
                <a:gridCol w="1314720"/>
                <a:gridCol w="5233140"/>
                <a:gridCol w="2230281"/>
              </a:tblGrid>
              <a:tr h="269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EIXO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PROGRAMA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21" marR="6821" marT="68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VALOR 2022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21" marR="6821" marT="682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90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ECONÔMICA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INOVAÇÃO E DESENVOLVIMENTO MUNICIPAL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7.080.000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00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HABITAÇÃO E URBANISMO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3.880.000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DESENVOLVIMENTO RURAL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1.910.000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AMBIENTAL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TRÂNSITO E MOBILIDADE URBANA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10.120.000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SANEAMENTO BÁSICO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7.120.000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QUALIDADE AMBIENTAL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3.540.000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00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ILUMINAÇÃO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3.600.000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00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BEM-ESTAR ANIMAL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990.000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GESTÃO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GOVERNANÇA E TRANSPARÊNCIA PÚBLICA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8.610.000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GESTÃO FINANCEIRA E PATRIMONIAL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3.250.000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ADMINISTRAÇÃO TRIBUTÁRIA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3.050.000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AÇÃO LEGISLATIVA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5.500.000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PREVIDÊNCIA DO SERVIDOR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49.200.000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SAÚDE E ASSISTÊNCIA DO SERVIDOR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8.910.000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16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ENCARGOS ESPECIAIS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39.890.000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6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VALOR 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325.000.000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1127</TotalTime>
  <Words>643</Words>
  <Application>Microsoft Office PowerPoint</Application>
  <PresentationFormat>Personalizar</PresentationFormat>
  <Paragraphs>256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Facetado</vt:lpstr>
      <vt:lpstr>Slide 1</vt:lpstr>
      <vt:lpstr>Receita</vt:lpstr>
      <vt:lpstr>Despesa por Natureza</vt:lpstr>
      <vt:lpstr>Despesa por Órgão</vt:lpstr>
      <vt:lpstr>Despesa por Programa</vt:lpstr>
      <vt:lpstr>Despesa por Programa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</dc:creator>
  <cp:lastModifiedBy>Usuario</cp:lastModifiedBy>
  <cp:revision>79</cp:revision>
  <cp:lastPrinted>2016-11-09T18:58:42Z</cp:lastPrinted>
  <dcterms:created xsi:type="dcterms:W3CDTF">2015-11-11T22:44:00Z</dcterms:created>
  <dcterms:modified xsi:type="dcterms:W3CDTF">2021-10-28T16:35:48Z</dcterms:modified>
</cp:coreProperties>
</file>