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6" r:id="rId4"/>
    <p:sldId id="27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1614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46754" y="88438"/>
            <a:ext cx="94297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2628402" y="1522664"/>
            <a:ext cx="57796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400" b="1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ESTADO DO RIO GRANDE DO SUL </a:t>
            </a:r>
            <a:endParaRPr lang="pt-BR" sz="600" dirty="0">
              <a:latin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MUNICÍPIO DE CARAZINHO </a:t>
            </a:r>
            <a:endParaRPr lang="pt-BR" sz="800" dirty="0">
              <a:latin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70240" y="306154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480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PLOA</a:t>
            </a:r>
          </a:p>
          <a:p>
            <a:pPr algn="ctr"/>
            <a:r>
              <a:rPr lang="pt-BR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endParaRPr lang="pt-BR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630774" y="5000538"/>
            <a:ext cx="377493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ORÇAMENTO DO </a:t>
            </a:r>
            <a:r>
              <a:rPr lang="pt-BR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MUNICÍPIO</a:t>
            </a:r>
          </a:p>
          <a:p>
            <a:pPr algn="ctr"/>
            <a:r>
              <a:rPr lang="pt-BR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EXERCÍCIO </a:t>
            </a:r>
            <a:r>
              <a:rPr lang="pt-BR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FINANCEIRO </a:t>
            </a:r>
            <a:r>
              <a:rPr lang="pt-BR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2023</a:t>
            </a:r>
            <a:endParaRPr lang="pt-BR" b="1" dirty="0" smtClean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ctr"/>
            <a:r>
              <a:rPr lang="pt-BR" sz="14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PROJETO </a:t>
            </a:r>
            <a:r>
              <a:rPr lang="pt-BR" sz="1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 LEI ORÇAMENTÁRIA </a:t>
            </a:r>
            <a:endParaRPr lang="pt-BR" sz="9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470240" y="2015106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</a:t>
            </a:r>
            <a:endParaRPr lang="pt-BR" sz="3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917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72571" y="1265311"/>
          <a:ext cx="9390827" cy="5349240"/>
        </p:xfrm>
        <a:graphic>
          <a:graphicData uri="http://schemas.openxmlformats.org/drawingml/2006/table">
            <a:tbl>
              <a:tblPr/>
              <a:tblGrid>
                <a:gridCol w="3379701"/>
                <a:gridCol w="1010168"/>
                <a:gridCol w="333955"/>
                <a:gridCol w="3230088"/>
                <a:gridCol w="1436915"/>
              </a:tblGrid>
              <a:tr h="204355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RECEITAS CORRENTES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Impostos, Taxas e Contribuições Melhoria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60.047.000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Transferências Correntes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245.840.000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IRRF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13.510.000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Transferências da União e Entidades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90.764.000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IPTU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15.350.000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Cota-Parte e Exta do FPM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57.560.000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ITBI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4.660.000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Cota-Parte do ITR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1.690.000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ISS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16.969.000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Transferências do SUS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25.036.000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Taxas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9.555.000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Transferências do FNDE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3.673.000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Contribuição de Melhoria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3.000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Transferências do FNAS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953.000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Contribuições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17.604.000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Outras Transferências da União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1.852.000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Contribuições Sociais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14.004.000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Participação na Receita dos Estados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113.100.000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Contribuição Iluminação Pública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3.600.000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Cota-Parte do ICMS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86.400.000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 Patrimonial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26.362.000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Cota-Parte do IPVA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15.500.000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Remuneração de Depósitos Bancários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7.313.000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Cota-Parte do IPI - Municípios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885.000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Remuneração dos Recursos do RPPS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14.395.000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Transferência do FES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9.873.000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Dividendos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1.500.000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Transferências de Recursos do FUNDEB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41.500.000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Outras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Receitas Patrimoniais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3.154.000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Outras Transferências Correntes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476.000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 de Serviços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9.000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Outras Receitas Correntes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4.207.000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RECEITAS CORRENTES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354.069.000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4355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RECEITAS DE CAPITAL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4.640.000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4355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Alienação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Bens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420.000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Transferências de Capital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4.220.000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355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RECEITAS INTRAORÇAMENTÁRIAS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51.176.000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4355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(R) DEDUÇÕES DA RECEITA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  32.885.000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4355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377.000.000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dirty="0" smtClean="0"/>
              <a:t>Projeções da Receita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Despesa por Natureza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88769" y="1851284"/>
          <a:ext cx="8597735" cy="4739520"/>
        </p:xfrm>
        <a:graphic>
          <a:graphicData uri="http://schemas.openxmlformats.org/drawingml/2006/table">
            <a:tbl>
              <a:tblPr/>
              <a:tblGrid>
                <a:gridCol w="6387582"/>
                <a:gridCol w="2210153"/>
              </a:tblGrid>
              <a:tr h="39496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Descrição da Despesa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latin typeface="Cambria"/>
                        </a:rPr>
                        <a:t>2023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949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Previsto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DESPESAS CORRENTES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332.635.000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Pessoal e Encargos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194.652.000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Juros e Encargos da Dívida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1.280.800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Outras Despesas Correntes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136.702.200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DESPESAS DE CAPITAL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26.234.400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Investimentos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22.490.700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Inversões Financeiras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Amortização da Dívida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3.742.700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RESERVA CONTINGÊNCIA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18.130.600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DESPESA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377.000.000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Despesa por Órgão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64589" y="1638798"/>
          <a:ext cx="8886290" cy="4806968"/>
        </p:xfrm>
        <a:graphic>
          <a:graphicData uri="http://schemas.openxmlformats.org/drawingml/2006/table">
            <a:tbl>
              <a:tblPr/>
              <a:tblGrid>
                <a:gridCol w="762696"/>
                <a:gridCol w="6141244"/>
                <a:gridCol w="1982350"/>
              </a:tblGrid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CÓD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ÓRGÃO/SECRETARIA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mbria"/>
                        </a:rPr>
                        <a:t>2023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mbri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CÂMARA MUNICIPAL DE VEREADORES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  6.300.000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GERAL DO GOVERNO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11.500.000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DA ADMINISTRAÇÃO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  7.150.000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DA FAZENDA E ARRECADAÇÃO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  8.500.000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EDUCAÇÃO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91.000.000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OBRAS E SERVIÇOS URBANOS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26.300.000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DA SAÚDE E VIGILÂNCIA SANITÁRIA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99.000.000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PLANEJAMENTO, URBANISMO E OBRAS PÚBLICAS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  3.900.000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DESENVOLVIMENTO E MOBILIDADE URBANA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13.000.000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DESENVOLVIMENTO SOCIAL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12.000.000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SECRETARIA MUNICIPAL DE AGRICULTURA E SERVIÇOS RURAIS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  1.600.000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FUNDESCAR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     100.000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CAPSEM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11.000.000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PREVICARAZINHO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73.000.000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4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ENCARGOS GERAIS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     12.650.000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VALOR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 377.000.000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1156</TotalTime>
  <Words>419</Words>
  <Application>Microsoft Office PowerPoint</Application>
  <PresentationFormat>Personalizar</PresentationFormat>
  <Paragraphs>163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Facetado</vt:lpstr>
      <vt:lpstr>Slide 1</vt:lpstr>
      <vt:lpstr>Projeções da Receita</vt:lpstr>
      <vt:lpstr>Despesa por Natureza</vt:lpstr>
      <vt:lpstr>Despesa por Órgão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</dc:creator>
  <cp:lastModifiedBy>Usuario</cp:lastModifiedBy>
  <cp:revision>82</cp:revision>
  <cp:lastPrinted>2016-11-09T18:58:42Z</cp:lastPrinted>
  <dcterms:created xsi:type="dcterms:W3CDTF">2015-11-11T22:44:00Z</dcterms:created>
  <dcterms:modified xsi:type="dcterms:W3CDTF">2022-10-27T16:44:23Z</dcterms:modified>
</cp:coreProperties>
</file>